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Inter"/>
      <p:regular r:id="rId13"/>
      <p:bold r:id="rId14"/>
      <p:italic r:id="rId15"/>
      <p:boldItalic r:id="rId16"/>
    </p:embeddedFont>
    <p:embeddedFont>
      <p:font typeface="Newsreader"/>
      <p:regular r:id="rId17"/>
      <p:bold r:id="rId18"/>
      <p:italic r:id="rId19"/>
      <p:boldItalic r:id="rId20"/>
    </p:embeddedFont>
    <p:embeddedFont>
      <p:font typeface="DM Sans"/>
      <p:regular r:id="rId21"/>
      <p:bold r:id="rId22"/>
      <p:italic r:id="rId23"/>
      <p:boldItalic r:id="rId24"/>
    </p:embeddedFont>
    <p:embeddedFont>
      <p:font typeface="Inter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ewsreader-boldItalic.fntdata"/><Relationship Id="rId22" Type="http://schemas.openxmlformats.org/officeDocument/2006/relationships/font" Target="fonts/DMSans-bold.fntdata"/><Relationship Id="rId21" Type="http://schemas.openxmlformats.org/officeDocument/2006/relationships/font" Target="fonts/DMSans-regular.fntdata"/><Relationship Id="rId24" Type="http://schemas.openxmlformats.org/officeDocument/2006/relationships/font" Target="fonts/DMSans-boldItalic.fntdata"/><Relationship Id="rId23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Medium-bold.fntdata"/><Relationship Id="rId25" Type="http://schemas.openxmlformats.org/officeDocument/2006/relationships/font" Target="fonts/InterMedium-regular.fntdata"/><Relationship Id="rId28" Type="http://schemas.openxmlformats.org/officeDocument/2006/relationships/font" Target="fonts/InterMedium-boldItalic.fntdata"/><Relationship Id="rId27" Type="http://schemas.openxmlformats.org/officeDocument/2006/relationships/font" Target="fonts/Inter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nter-regular.fntdata"/><Relationship Id="rId12" Type="http://schemas.openxmlformats.org/officeDocument/2006/relationships/slide" Target="slides/slide7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Newsreader-regular.fntdata"/><Relationship Id="rId16" Type="http://schemas.openxmlformats.org/officeDocument/2006/relationships/font" Target="fonts/Inter-boldItalic.fntdata"/><Relationship Id="rId19" Type="http://schemas.openxmlformats.org/officeDocument/2006/relationships/font" Target="fonts/Newsreader-italic.fntdata"/><Relationship Id="rId18" Type="http://schemas.openxmlformats.org/officeDocument/2006/relationships/font" Target="fonts/Newsread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6beac3fe1a_0_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beac3fe1a_0_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beac3fe1a_0_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beac3fe1a_0_1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beac3fe1a_0_1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beac3fe1a_0_24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beac3fe1a_0_2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3_1_A">
  <p:cSld name="CUSTOM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5042651" y="329184"/>
            <a:ext cx="3886200" cy="117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/>
        </p:nvSpPr>
        <p:spPr>
          <a:xfrm>
            <a:off x="4932923" y="1655064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4932923" y="265176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" name="Google Shape;31;p6"/>
          <p:cNvSpPr txBox="1"/>
          <p:nvPr/>
        </p:nvSpPr>
        <p:spPr>
          <a:xfrm>
            <a:off x="4932923" y="3639312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2" name="Google Shape;32;p6"/>
          <p:cNvCxnSpPr/>
          <p:nvPr/>
        </p:nvCxnSpPr>
        <p:spPr>
          <a:xfrm>
            <a:off x="5428214" y="1861711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6"/>
          <p:cNvCxnSpPr/>
          <p:nvPr/>
        </p:nvCxnSpPr>
        <p:spPr>
          <a:xfrm>
            <a:off x="5428214" y="284018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5428214" y="3818661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002771" y="1737360"/>
            <a:ext cx="29169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002771" y="2724912"/>
            <a:ext cx="29169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3" type="body"/>
          </p:nvPr>
        </p:nvSpPr>
        <p:spPr>
          <a:xfrm>
            <a:off x="6002771" y="3712464"/>
            <a:ext cx="29169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6"/>
          <p:cNvSpPr/>
          <p:nvPr>
            <p:ph idx="4" type="pic"/>
          </p:nvPr>
        </p:nvSpPr>
        <p:spPr>
          <a:xfrm>
            <a:off x="246888" y="331509"/>
            <a:ext cx="4480500" cy="44805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7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usiness Plan Presentation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864600" y="1005900"/>
            <a:ext cx="44673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rgbClr val="1F1F1F"/>
                </a:solidFill>
                <a:latin typeface="Inter Medium"/>
                <a:ea typeface="Inter Medium"/>
                <a:cs typeface="Inter Medium"/>
                <a:sym typeface="Inter Medium"/>
              </a:rPr>
              <a:t>Prompt Engineering</a:t>
            </a:r>
            <a:endParaRPr/>
          </a:p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5053350" y="228600"/>
            <a:ext cx="2947500" cy="39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Prompt Engineering is essentially the art and science of communicating effectively with AI models by carefully crafting input prompts to see their full potential across tasks.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  <p:pic>
        <p:nvPicPr>
          <p:cNvPr id="51" name="Google Shape;51;p8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 Techniques</a:t>
            </a:r>
            <a:endParaRPr/>
          </a:p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Zero-shot prompting for direct AI responses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Few-shot prompting utilizes limited examples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Chain-of-Thought guides AI reasoning process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Instruction tuning improves model adherence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Context framing sets relevant AI understanding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Toolformer-style helps AI use tools</a:t>
            </a:r>
            <a:endParaRPr/>
          </a:p>
        </p:txBody>
      </p:sp>
      <p:pic>
        <p:nvPicPr>
          <p:cNvPr id="57" name="Google Shape;57;p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  <p:pic>
        <p:nvPicPr>
          <p:cNvPr id="58" name="Google Shape;58;p9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Prompting Explained</a:t>
            </a:r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Directly ask AI without prior examples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Relies on AI's inherent understanding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AI generates relevant responses effectively</a:t>
            </a:r>
            <a:endParaRPr/>
          </a:p>
        </p:txBody>
      </p:sp>
      <p:pic>
        <p:nvPicPr>
          <p:cNvPr id="64" name="Google Shape;64;p1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64" y="585216"/>
            <a:ext cx="3968400" cy="3968400"/>
          </a:xfrm>
          <a:prstGeom prst="rect">
            <a:avLst/>
          </a:prstGeom>
        </p:spPr>
      </p:pic>
      <p:pic>
        <p:nvPicPr>
          <p:cNvPr id="65" name="Google Shape;65;p10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12" y="2876625"/>
            <a:ext cx="42187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Few-shot Prompting Explained</a:t>
            </a:r>
            <a:endParaRPr/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226475" y="698074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Provide AI models with illustrative examples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Guide the model toward desired output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Improve model understanding and performance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Crucial for specific formatting or style</a:t>
            </a:r>
            <a:endParaRPr/>
          </a:p>
        </p:txBody>
      </p:sp>
      <p:pic>
        <p:nvPicPr>
          <p:cNvPr id="72" name="Google Shape;72;p1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</p:spPr>
      </p:pic>
      <p:pic>
        <p:nvPicPr>
          <p:cNvPr id="73" name="Google Shape;73;p11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050" y="2635350"/>
            <a:ext cx="4059676" cy="23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Chain-of-Thought Prompting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3857594" y="247201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reasons step-by-step for complex tasks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Explaining thought process leads to accurate conclusions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Encourages logical problem-solving in AI models</a:t>
            </a:r>
            <a:endParaRPr/>
          </a:p>
        </p:txBody>
      </p:sp>
      <p:pic>
        <p:nvPicPr>
          <p:cNvPr id="80" name="Google Shape;80;p1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</p:spPr>
      </p:pic>
      <p:pic>
        <p:nvPicPr>
          <p:cNvPr id="81" name="Google Shape;81;p12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525" y="2338200"/>
            <a:ext cx="45053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Framing Prompts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493762" y="5163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Adding context or constraints to a prompt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Narrows the scope of the AI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Guides the model to specific knowledge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Reduces irrelevant or off-topic AI outputs</a:t>
            </a:r>
            <a:endParaRPr/>
          </a:p>
        </p:txBody>
      </p:sp>
      <p:pic>
        <p:nvPicPr>
          <p:cNvPr id="88" name="Google Shape;88;p1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  <p:pic>
        <p:nvPicPr>
          <p:cNvPr id="89" name="Google Shape;89;p13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25" y="2482450"/>
            <a:ext cx="3815700" cy="19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 Challenges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Models are highly sensitive to wording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Minor changes alter outputs significantly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AI can hallucinate or produce biased content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Optimal prompts need much trial-and-error</a:t>
            </a:r>
            <a:endParaRPr/>
          </a:p>
        </p:txBody>
      </p:sp>
      <p:pic>
        <p:nvPicPr>
          <p:cNvPr id="96" name="Google Shape;96;p1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</p:spPr>
      </p:pic>
      <p:pic>
        <p:nvPicPr>
          <p:cNvPr id="97" name="Google Shape;97;p14" title="TELUS_2024_Digital_EN_Hor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4" y="4852799"/>
            <a:ext cx="1949614" cy="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